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4"/>
  </p:sldMasterIdLst>
  <p:notesMasterIdLst>
    <p:notesMasterId r:id="rId24"/>
  </p:notesMasterIdLst>
  <p:handoutMasterIdLst>
    <p:handoutMasterId r:id="rId25"/>
  </p:handoutMasterIdLst>
  <p:sldIdLst>
    <p:sldId id="2147480058" r:id="rId5"/>
    <p:sldId id="2147479923" r:id="rId6"/>
    <p:sldId id="2147480038" r:id="rId7"/>
    <p:sldId id="2147480060" r:id="rId8"/>
    <p:sldId id="2147480061" r:id="rId9"/>
    <p:sldId id="2147480063" r:id="rId10"/>
    <p:sldId id="2147480077" r:id="rId11"/>
    <p:sldId id="2147480064" r:id="rId12"/>
    <p:sldId id="2147480078" r:id="rId13"/>
    <p:sldId id="2147480062" r:id="rId14"/>
    <p:sldId id="2147480079" r:id="rId15"/>
    <p:sldId id="2147480068" r:id="rId16"/>
    <p:sldId id="2147480069" r:id="rId17"/>
    <p:sldId id="2147480075" r:id="rId18"/>
    <p:sldId id="2147479969" r:id="rId19"/>
    <p:sldId id="2147480071" r:id="rId20"/>
    <p:sldId id="2147480072" r:id="rId21"/>
    <p:sldId id="2147480070" r:id="rId22"/>
    <p:sldId id="2147480057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D80749-2FF8-47C8-94EA-05B916B0A0FF}">
          <p14:sldIdLst>
            <p14:sldId id="2147480058"/>
            <p14:sldId id="2147479923"/>
            <p14:sldId id="2147480038"/>
            <p14:sldId id="2147480060"/>
            <p14:sldId id="2147480061"/>
            <p14:sldId id="2147480063"/>
            <p14:sldId id="2147480077"/>
            <p14:sldId id="2147480064"/>
            <p14:sldId id="2147480078"/>
            <p14:sldId id="2147480062"/>
            <p14:sldId id="2147480079"/>
            <p14:sldId id="2147480068"/>
            <p14:sldId id="2147480069"/>
            <p14:sldId id="2147480075"/>
            <p14:sldId id="2147479969"/>
            <p14:sldId id="2147480071"/>
            <p14:sldId id="2147480072"/>
            <p14:sldId id="2147480070"/>
          </p14:sldIdLst>
        </p14:section>
        <p14:section name="CTA Slide" id="{46C246E7-224D-4C46-A127-4D442645B298}">
          <p14:sldIdLst>
            <p14:sldId id="21474800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EE4"/>
    <a:srgbClr val="67D2D2"/>
    <a:srgbClr val="8775E1"/>
    <a:srgbClr val="282828"/>
    <a:srgbClr val="554992"/>
    <a:srgbClr val="687EE8"/>
    <a:srgbClr val="5E32FF"/>
    <a:srgbClr val="552DE7"/>
    <a:srgbClr val="3E21A0"/>
    <a:srgbClr val="321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2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7/24/2024 10:51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5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3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30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10:51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2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1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1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C81D-EDEF-FCB3-711D-66FD4BFF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97C4D-40DD-5548-BA06-AADCFFB24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9FC9C-4678-9EB2-330D-8431CD792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AB2260-D0CB-522F-E3B9-65FE9A8F66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C78C-4BFF-74B1-63E0-65D323E8FF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A2BD5-BFC9-9F62-6CDB-85B742C432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FF75A-E548-BC01-CF78-08A4A7C98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7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Aptos" panose="020B00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55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1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and purple text boxes&#10;&#10;Description automatically generated">
            <a:extLst>
              <a:ext uri="{FF2B5EF4-FFF2-40B4-BE49-F238E27FC236}">
                <a16:creationId xmlns:a16="http://schemas.microsoft.com/office/drawing/2014/main" id="{D1D80C86-C1EE-D82B-5D1F-9435FD763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059" y="-804286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3744063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5899826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65C0E-B7BA-1153-270D-262661B27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171" y="650397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7C91D-4C3B-4CCD-827C-CF08FFE28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438974" y="2438975"/>
            <a:ext cx="6858001" cy="1980054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263F9-0F41-564A-B193-AE853D8152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655386" y="2655384"/>
            <a:ext cx="6857999" cy="1547231"/>
          </a:xfrm>
          <a:prstGeom prst="rect">
            <a:avLst/>
          </a:prstGeom>
        </p:spPr>
      </p:pic>
      <p:pic>
        <p:nvPicPr>
          <p:cNvPr id="8" name="Picture 7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12269660-3200-D6A9-689C-2E1A1471A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10870" y="2010866"/>
            <a:ext cx="4884717" cy="8629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noFill/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07E8A7-4B16-090E-2117-99B6FF3E5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6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6B123-2507-A1F4-057C-05694C37B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85925"/>
            <a:ext cx="12192000" cy="2681329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0DA58-2818-C984-63DF-94E65B4F3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725861"/>
            <a:ext cx="12192000" cy="2141394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6" name="Picture 5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90A81B44-2D78-5D0A-2F6B-CA848A6811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1" y="5675166"/>
            <a:ext cx="6760530" cy="11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8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592465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753654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2912918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416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7043299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0" r:id="rId1"/>
    <p:sldLayoutId id="2147485667" r:id="rId2"/>
    <p:sldLayoutId id="2147485594" r:id="rId3"/>
    <p:sldLayoutId id="2147485708" r:id="rId4"/>
    <p:sldLayoutId id="2147485707" r:id="rId5"/>
    <p:sldLayoutId id="2147485564" r:id="rId6"/>
    <p:sldLayoutId id="2147485566" r:id="rId7"/>
    <p:sldLayoutId id="2147485567" r:id="rId8"/>
    <p:sldLayoutId id="2147485705" r:id="rId9"/>
    <p:sldLayoutId id="2147485706" r:id="rId10"/>
    <p:sldLayoutId id="2147485528" r:id="rId11"/>
    <p:sldLayoutId id="2147485534" r:id="rId12"/>
    <p:sldLayoutId id="2147485718" r:id="rId13"/>
    <p:sldLayoutId id="2147485715" r:id="rId14"/>
    <p:sldLayoutId id="2147485698" r:id="rId15"/>
    <p:sldLayoutId id="2147485640" r:id="rId16"/>
    <p:sldLayoutId id="2147485600" r:id="rId17"/>
    <p:sldLayoutId id="2147485463" r:id="rId18"/>
    <p:sldLayoutId id="2147485655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microsoft.sharepoint.com/:v:/t/PIEObservability/Eezq_dCrFkhMlKlsOVesOEUBFWiWp54U5SdKggYnW7LpIw?e=uQOcM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3792313"/>
            <a:ext cx="7040390" cy="14773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spc="-3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Production Monitoring with Azure Monitor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5688057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Matt McCleary</a:t>
            </a:r>
          </a:p>
        </p:txBody>
      </p:sp>
    </p:spTree>
    <p:extLst>
      <p:ext uri="{BB962C8B-B14F-4D97-AF65-F5344CB8AC3E}">
        <p14:creationId xmlns:p14="http://schemas.microsoft.com/office/powerpoint/2010/main" val="4165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1870D-40E3-5232-6929-F8C54A68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FF0-20DE-AE5F-60BD-2B8A0AB5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853484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Enablement and Views</a:t>
            </a:r>
          </a:p>
        </p:txBody>
      </p:sp>
      <p:pic>
        <p:nvPicPr>
          <p:cNvPr id="6" name="Picture Placeholder 5" descr="A person in a vest&#10;&#10;Description automatically generated">
            <a:extLst>
              <a:ext uri="{FF2B5EF4-FFF2-40B4-BE49-F238E27FC236}">
                <a16:creationId xmlns:a16="http://schemas.microsoft.com/office/drawing/2014/main" id="{BAB0972E-2CAE-FC63-8264-89BD934DCA7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14282" r="14282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4F482-221A-9920-6D81-21654EED30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5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B0C4E1-D558-52FE-5056-D2CEB4BB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2024.07.23_AspireDayDemo.mp4">
            <a:hlinkClick r:id="" action="ppaction://media"/>
            <a:extLst>
              <a:ext uri="{FF2B5EF4-FFF2-40B4-BE49-F238E27FC236}">
                <a16:creationId xmlns:a16="http://schemas.microsoft.com/office/drawing/2014/main" id="{8AC8C2AC-3BA6-C7D1-9F85-9E7A251AFF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90588"/>
            <a:ext cx="12192000" cy="50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73818-4A19-F800-747E-85B76CE8D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3C2D61-A28C-36EB-843B-2117315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14" y="2492172"/>
            <a:ext cx="4882375" cy="3847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D9CE7-EB68-C639-4EBA-63011414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Live metrics: Sample telemetry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1262-70F7-11E0-2E27-0949C7981F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9BBF8-2464-F8D2-B34A-60CBE44FB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.NET Aspire Viewer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39E79-3B42-EE4C-1427-918C3B0283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Local running hosted endpoint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Separate views for structured logs and traces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F60858-AA24-E009-C466-F8401DA39A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Cloud Service with one-second latency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Single stream of telemetry with filtering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DF555-E01A-FE85-D4CF-4EDD96D5E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7" y="2570737"/>
            <a:ext cx="4310118" cy="376847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617DE2-AB97-558E-6374-720E5A966BD7}"/>
              </a:ext>
            </a:extLst>
          </p:cNvPr>
          <p:cNvSpPr/>
          <p:nvPr/>
        </p:nvSpPr>
        <p:spPr bwMode="auto">
          <a:xfrm>
            <a:off x="9364006" y="3078089"/>
            <a:ext cx="1735125" cy="326998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F0FFA7-B6D3-D2CB-3486-B473C5889F20}"/>
              </a:ext>
            </a:extLst>
          </p:cNvPr>
          <p:cNvSpPr/>
          <p:nvPr/>
        </p:nvSpPr>
        <p:spPr bwMode="auto">
          <a:xfrm>
            <a:off x="516499" y="2492172"/>
            <a:ext cx="4437188" cy="3943800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274C1B-1B3D-8F3B-74F4-A6C33772F75F}"/>
              </a:ext>
            </a:extLst>
          </p:cNvPr>
          <p:cNvSpPr/>
          <p:nvPr/>
        </p:nvSpPr>
        <p:spPr bwMode="auto">
          <a:xfrm>
            <a:off x="6079937" y="2443791"/>
            <a:ext cx="5019194" cy="3943800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564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DAE4B-01B4-AB5E-AA02-BE8F332C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5239569-18D0-DA16-DFBA-A66210CE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49" y="2540552"/>
            <a:ext cx="4882375" cy="3847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A2FA1-854B-5EB8-BFB9-ED8C8CFC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Live metrics: Aggregates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5117C-D8A4-E4D3-FC50-3415AC1897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1FAB0-0644-7F3B-5B23-AF1C116D86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.NET Aspire Viewer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0FD0C7-2AE2-8C74-B7B2-B4810262B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Select a Metric &amp; Service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All OpenTelemetry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E8A459-9143-11A0-EDCE-94526D3CBC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Aggregate with Service Filters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Curated set of metrics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980CDB-E07F-7BBB-EFC5-4D8E3C7A9A80}"/>
              </a:ext>
            </a:extLst>
          </p:cNvPr>
          <p:cNvSpPr/>
          <p:nvPr/>
        </p:nvSpPr>
        <p:spPr bwMode="auto">
          <a:xfrm>
            <a:off x="7188030" y="3014164"/>
            <a:ext cx="2346158" cy="332943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800494-5AC8-B9B1-6957-624E991E59A2}"/>
              </a:ext>
            </a:extLst>
          </p:cNvPr>
          <p:cNvSpPr/>
          <p:nvPr/>
        </p:nvSpPr>
        <p:spPr bwMode="auto">
          <a:xfrm>
            <a:off x="516499" y="2492172"/>
            <a:ext cx="5193808" cy="3943800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6E30AF-ECEF-6E0E-6B5F-9D8EB87BA517}"/>
              </a:ext>
            </a:extLst>
          </p:cNvPr>
          <p:cNvSpPr/>
          <p:nvPr/>
        </p:nvSpPr>
        <p:spPr bwMode="auto">
          <a:xfrm>
            <a:off x="6145272" y="2492171"/>
            <a:ext cx="5019194" cy="3943800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C254B-D75E-4F34-045C-3229A06E8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03" y="2568817"/>
            <a:ext cx="5023427" cy="38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664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4816A-6C2A-7443-3271-EE1F9603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2358-1329-BBA1-098E-6562CE5D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Diagnostic 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A92F6-7F91-1A30-020F-7FDA49E6DD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7517" y="1354747"/>
            <a:ext cx="4511136" cy="276999"/>
          </a:xfrm>
        </p:spPr>
        <p:txBody>
          <a:bodyPr/>
          <a:lstStyle/>
          <a:p>
            <a:r>
              <a:rPr lang="en-US" dirty="0"/>
              <a:t>Performance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20B88-711A-2103-40E3-FB8502995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Application 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6A7E6-0207-AD9E-C2AC-742B72842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Topological View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Filter to specific nodes/services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Red denotes failures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00D41D-1FCE-1852-CBA3-5A2A93BD85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7517" y="1871401"/>
            <a:ext cx="4511135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Slow requests/dependencies filtered by any dimension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See common properties (city, service, etc.)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Code optimization recommendations + Profiles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BC05A-82DA-6F8A-1590-2EA523191F86}"/>
              </a:ext>
            </a:extLst>
          </p:cNvPr>
          <p:cNvSpPr/>
          <p:nvPr/>
        </p:nvSpPr>
        <p:spPr bwMode="auto">
          <a:xfrm>
            <a:off x="570677" y="3050972"/>
            <a:ext cx="5193808" cy="3603828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6AE5F0-80FF-42E2-8873-BC91A8FBEBBE}"/>
              </a:ext>
            </a:extLst>
          </p:cNvPr>
          <p:cNvSpPr/>
          <p:nvPr/>
        </p:nvSpPr>
        <p:spPr bwMode="auto">
          <a:xfrm>
            <a:off x="6427517" y="3050972"/>
            <a:ext cx="4956628" cy="3603828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00" name="Picture 4" descr="Screenshot that shows the initial load of an application map in the Azure portal.">
            <a:extLst>
              <a:ext uri="{FF2B5EF4-FFF2-40B4-BE49-F238E27FC236}">
                <a16:creationId xmlns:a16="http://schemas.microsoft.com/office/drawing/2014/main" id="{34803803-DC55-D0AE-FBF7-C1CF3A92D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8" y="3111911"/>
            <a:ext cx="5027850" cy="34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5806A-1C94-37E0-11C1-06A2228E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25"/>
          <a:stretch/>
        </p:blipFill>
        <p:spPr>
          <a:xfrm>
            <a:off x="6496672" y="3111911"/>
            <a:ext cx="4793129" cy="35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1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886E9-E0ED-6D45-3801-869DCA1BB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100-9088-80C1-035D-AFC89403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OpenTelemetry-based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790E1-F6C0-3C77-98FB-0C8270E923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 dirty="0"/>
              <a:t>2024 Quarterly Estimated Releases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DFDDC0-000F-8E82-E0BA-5D885EBB7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32123"/>
              </p:ext>
            </p:extLst>
          </p:nvPr>
        </p:nvGraphicFramePr>
        <p:xfrm>
          <a:off x="656016" y="1589652"/>
          <a:ext cx="10744371" cy="4846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1329">
                  <a:extLst>
                    <a:ext uri="{9D8B030D-6E8A-4147-A177-3AD203B41FA5}">
                      <a16:colId xmlns:a16="http://schemas.microsoft.com/office/drawing/2014/main" val="2385366888"/>
                    </a:ext>
                  </a:extLst>
                </a:gridCol>
                <a:gridCol w="2102110">
                  <a:extLst>
                    <a:ext uri="{9D8B030D-6E8A-4147-A177-3AD203B41FA5}">
                      <a16:colId xmlns:a16="http://schemas.microsoft.com/office/drawing/2014/main" val="2870665798"/>
                    </a:ext>
                  </a:extLst>
                </a:gridCol>
                <a:gridCol w="2064290">
                  <a:extLst>
                    <a:ext uri="{9D8B030D-6E8A-4147-A177-3AD203B41FA5}">
                      <a16:colId xmlns:a16="http://schemas.microsoft.com/office/drawing/2014/main" val="28797841"/>
                    </a:ext>
                  </a:extLst>
                </a:gridCol>
                <a:gridCol w="2193321">
                  <a:extLst>
                    <a:ext uri="{9D8B030D-6E8A-4147-A177-3AD203B41FA5}">
                      <a16:colId xmlns:a16="http://schemas.microsoft.com/office/drawing/2014/main" val="2317729689"/>
                    </a:ext>
                  </a:extLst>
                </a:gridCol>
                <a:gridCol w="2193321">
                  <a:extLst>
                    <a:ext uri="{9D8B030D-6E8A-4147-A177-3AD203B41FA5}">
                      <a16:colId xmlns:a16="http://schemas.microsoft.com/office/drawing/2014/main" val="279213166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By May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By September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By December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Future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27483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❶</a:t>
                      </a:r>
                      <a:r>
                        <a:rPr lang="en-US" sz="1200" dirty="0">
                          <a:latin typeface="+mn-lt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Instrumentation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6704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AzMon </a:t>
                      </a:r>
                      <a:r>
                        <a:rPr lang="en-US" sz="1200" b="1" err="1">
                          <a:solidFill>
                            <a:schemeClr val="bg1"/>
                          </a:solidFill>
                        </a:rPr>
                        <a:t>OpenTelemetry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Distro</a:t>
                      </a:r>
                    </a:p>
                  </a:txBody>
                  <a:tcPr anchor="ctr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 Metrics 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Migration support for classic SDK to </a:t>
                      </a:r>
                      <a:r>
                        <a:rPr lang="en-US" sz="1200" dirty="0" err="1"/>
                        <a:t>OTel</a:t>
                      </a:r>
                      <a:r>
                        <a:rPr lang="en-US" sz="1200" dirty="0"/>
                        <a:t> Distro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 Feature Parity</a:t>
                      </a:r>
                    </a:p>
                    <a:p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Sunset classic AI SDK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Distros send OTLP directly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OTLP metrics supported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GA AKS Auto-Instrumentation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7444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AKS Auto-Instrumentation</a:t>
                      </a:r>
                    </a:p>
                  </a:txBody>
                  <a:tcPr anchor="ctr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Public Preview: .NET/Java/Node 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 support for Python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95610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❷</a:t>
                      </a:r>
                      <a:r>
                        <a:rPr lang="en-US" sz="1200" dirty="0">
                          <a:latin typeface="+mn-lt"/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Agent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051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AMA Collects OTLP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--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Private Preview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Public Preview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2417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AKS Add-On collects OTLP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--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912294"/>
                  </a:ext>
                </a:extLst>
              </a:tr>
              <a:tr h="457200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❸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Direct Ingress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5303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Serverless platforms support OTLP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Public preview: Functions &amp; </a:t>
                      </a: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Segoe UI"/>
                        </a:rPr>
                        <a:t>ACA (owned by them)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sz="1200"/>
                        <a:t>Private Preview of direct OTLP ingestion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GA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Compute centric AI Experiences (AI resource optional)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3243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Direct OTLP Ingestion</a:t>
                      </a:r>
                    </a:p>
                    <a:p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dirty="0"/>
                        <a:t>--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867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1388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6042F-0E63-D8C0-4619-C808946B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C49F-257E-C375-1D13-2B969D4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pPr algn="l"/>
            <a:r>
              <a:rPr lang="en-US" dirty="0"/>
              <a:t>Observability Roadmap 2024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20F8A20-A8CC-5EC4-087B-69B82B9FD4AB}"/>
              </a:ext>
            </a:extLst>
          </p:cNvPr>
          <p:cNvSpPr txBox="1">
            <a:spLocks/>
          </p:cNvSpPr>
          <p:nvPr/>
        </p:nvSpPr>
        <p:spPr>
          <a:xfrm>
            <a:off x="592639" y="1479046"/>
            <a:ext cx="11044322" cy="4158481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VM Performance &amp; Reliability Diagnostics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Cloud Native &amp; Edge Observability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Standards based monitoring with OpenTelemetry, Grafana &amp; Prometheus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Workload/Service Group Observability 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Rich SLI/SLO Platform with Health Models &amp; Alerts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Cost-optimized Log Tiers &amp; Simplified Querying</a:t>
            </a:r>
          </a:p>
          <a:p>
            <a:pPr marL="280121" indent="-280121" defTabSz="914225">
              <a:lnSpc>
                <a:spcPct val="150000"/>
              </a:lnSpc>
              <a:spcBef>
                <a:spcPts val="180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765" b="0">
                <a:latin typeface="Segoe UI" panose="020B0502040204020203" pitchFamily="34" charset="0"/>
                <a:cs typeface="Segoe UI" panose="020B0502040204020203" pitchFamily="34" charset="0"/>
              </a:rPr>
              <a:t>AIOps with ML &amp; LLM Scenarios</a:t>
            </a:r>
            <a:endParaRPr lang="en-US" sz="1765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96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CFE2-B93D-FF91-226B-0F7EB1E1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F347-E858-8864-44EA-D62F248B0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9C543-08C7-64DB-5278-F487308125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1982944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https://learn.microsoft.com/azure/azure-monitor/app/app-insights-overview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203ED-43A2-65F3-DB51-3752C0A9BA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Application Insights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652BC-38FE-D6C2-B51B-088C009B3E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156972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https://learn.microsoft.com/azure/azure-monitor/app/opentelemetry-enable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B920F4-08FC-2265-2B1D-C9E34B99247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469431"/>
            <a:ext cx="3657839" cy="307777"/>
          </a:xfrm>
        </p:spPr>
        <p:txBody>
          <a:bodyPr/>
          <a:lstStyle/>
          <a:p>
            <a:r>
              <a:rPr lang="en-US" dirty="0"/>
              <a:t>Manual Instrumentation with the Azure Monitor OpenTelemetry Distro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8673AA-C77E-C7BE-5897-6BB1DBA622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331000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https://learn.microsoft.com/azure/azure-monitor/app/live-stream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30265D-6A44-1313-86DD-8847580A23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Live Metrics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E40C46-C728-9576-B8E4-DA266771D2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/>
              <a:t>https://github.com/dotnet/eshop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1DD89B-AF2F-166A-0845-DC1F6AF849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 err="1"/>
              <a:t>eShop</a:t>
            </a:r>
            <a:r>
              <a:rPr lang="en-US" dirty="0"/>
              <a:t> Demo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2F47C2-7643-DC17-9876-B05BCCF361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1906000"/>
            <a:ext cx="3657839" cy="461665"/>
          </a:xfrm>
        </p:spPr>
        <p:txBody>
          <a:bodyPr/>
          <a:lstStyle/>
          <a:p>
            <a:r>
              <a:rPr lang="en-US" dirty="0"/>
              <a:t>https://techcommunity.microsoft.com/t5/azure-observability-blog/making-azure-the-best-place-to-observe-your-apps-with/ba-p/3995896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078674-B851-589D-FFF8-B39F709717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Azure + OpenTelemetry Blog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E9F6F5-34C1-C405-88D9-D233EDC08C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156972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https://learn.microsoft.com/azure/azure-monitor/app/codeless-overview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7022988-4610-6038-577C-6513CFF3AE1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Auto-Instrumentation Overview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057A58-03CF-98DE-433F-3288574E423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331000"/>
            <a:ext cx="3657839" cy="307777"/>
          </a:xfrm>
        </p:spPr>
        <p:txBody>
          <a:bodyPr/>
          <a:lstStyle/>
          <a:p>
            <a:r>
              <a:rPr lang="en-US" dirty="0"/>
              <a:t>https://learn.microsoft.com/azure/azure-monitor/service-limits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60DAAC-B74A-FF8D-5F25-9A48B1D936B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Azure Monitor Platform Characteristics + Service Limits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BFBCC2-CE48-A984-CF5B-AB93CAE5F56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OTel@microsoft.com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7DA954-5001-88B1-C579-5A60E8406E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Emails go to me, Matt McCleary.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399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05" y="3679638"/>
            <a:ext cx="6331946" cy="1802288"/>
          </a:xfrm>
        </p:spPr>
        <p:txBody>
          <a:bodyPr/>
          <a:lstStyle/>
          <a:p>
            <a:pPr defTabSz="914367"/>
            <a:r>
              <a:rPr lang="en-US" sz="3600" dirty="0">
                <a:solidFill>
                  <a:schemeClr val="bg1"/>
                </a:solidFill>
              </a:rPr>
              <a:t>.NET Aspire Developers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F28E5-3737-739F-AEC0-8A1AFAEA3E4F}"/>
              </a:ext>
            </a:extLst>
          </p:cNvPr>
          <p:cNvSpPr txBox="1"/>
          <p:nvPr/>
        </p:nvSpPr>
        <p:spPr>
          <a:xfrm>
            <a:off x="307205" y="5585236"/>
            <a:ext cx="6888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n-US" sz="2800" b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dotnetAspireDevDay</a:t>
            </a:r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0F73-776E-B3E0-993A-620A1802811F}"/>
              </a:ext>
            </a:extLst>
          </p:cNvPr>
          <p:cNvSpPr txBox="1"/>
          <p:nvPr/>
        </p:nvSpPr>
        <p:spPr>
          <a:xfrm>
            <a:off x="307205" y="4961458"/>
            <a:ext cx="5868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your learning journey:</a:t>
            </a:r>
          </a:p>
        </p:txBody>
      </p:sp>
    </p:spTree>
    <p:extLst>
      <p:ext uri="{BB962C8B-B14F-4D97-AF65-F5344CB8AC3E}">
        <p14:creationId xmlns:p14="http://schemas.microsoft.com/office/powerpoint/2010/main" val="41716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978391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3285189"/>
            <a:ext cx="2313432" cy="553998"/>
          </a:xfrm>
        </p:spPr>
        <p:txBody>
          <a:bodyPr/>
          <a:lstStyle/>
          <a:p>
            <a:r>
              <a:rPr lang="en-US" dirty="0"/>
              <a:t>Production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3285189"/>
            <a:ext cx="2398968" cy="553998"/>
          </a:xfrm>
        </p:spPr>
        <p:txBody>
          <a:bodyPr/>
          <a:lstStyle/>
          <a:p>
            <a:r>
              <a:rPr lang="en-US" dirty="0"/>
              <a:t>Azure Monitor Enablement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3285189"/>
            <a:ext cx="2313432" cy="553998"/>
          </a:xfrm>
        </p:spPr>
        <p:txBody>
          <a:bodyPr/>
          <a:lstStyle/>
          <a:p>
            <a:r>
              <a:rPr lang="en-US" dirty="0"/>
              <a:t>.NET Aspire </a:t>
            </a:r>
            <a:r>
              <a:rPr lang="en-US" dirty="0">
                <a:sym typeface="Wingdings" panose="05000000000000000000" pitchFamily="2" charset="2"/>
              </a:rPr>
              <a:t> Azure Monitor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36948" y="2311962"/>
            <a:ext cx="1718105" cy="738664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6414" y="2311962"/>
            <a:ext cx="1718105" cy="738664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484" y="2311962"/>
            <a:ext cx="1718105" cy="738664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266AF5B-618B-2DED-0B1E-DD553922F4B8}"/>
              </a:ext>
            </a:extLst>
          </p:cNvPr>
          <p:cNvSpPr txBox="1">
            <a:spLocks/>
          </p:cNvSpPr>
          <p:nvPr/>
        </p:nvSpPr>
        <p:spPr>
          <a:xfrm>
            <a:off x="1688750" y="5253433"/>
            <a:ext cx="231343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Monitor Roadmap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FB0FD8-6B43-D0A7-827B-D449A8535AEA}"/>
              </a:ext>
            </a:extLst>
          </p:cNvPr>
          <p:cNvSpPr txBox="1">
            <a:spLocks/>
          </p:cNvSpPr>
          <p:nvPr/>
        </p:nvSpPr>
        <p:spPr>
          <a:xfrm>
            <a:off x="4939284" y="5253433"/>
            <a:ext cx="23134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EF1E7F5-47DB-C42E-065A-DDADDEACF721}"/>
              </a:ext>
            </a:extLst>
          </p:cNvPr>
          <p:cNvSpPr txBox="1">
            <a:spLocks/>
          </p:cNvSpPr>
          <p:nvPr/>
        </p:nvSpPr>
        <p:spPr>
          <a:xfrm>
            <a:off x="5236948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05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E2423E5-8163-0D0E-E44B-A338EF39EF73}"/>
              </a:ext>
            </a:extLst>
          </p:cNvPr>
          <p:cNvSpPr txBox="1">
            <a:spLocks/>
          </p:cNvSpPr>
          <p:nvPr/>
        </p:nvSpPr>
        <p:spPr>
          <a:xfrm>
            <a:off x="1986414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Production Monitoring</a:t>
            </a:r>
          </a:p>
        </p:txBody>
      </p:sp>
    </p:spTree>
    <p:extLst>
      <p:ext uri="{BB962C8B-B14F-4D97-AF65-F5344CB8AC3E}">
        <p14:creationId xmlns:p14="http://schemas.microsoft.com/office/powerpoint/2010/main" val="21878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C2440-1307-220B-2D24-045B32986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AB4C-9433-17E7-81EA-28E8042B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1231106"/>
          </a:xfrm>
        </p:spPr>
        <p:txBody>
          <a:bodyPr/>
          <a:lstStyle/>
          <a:p>
            <a:r>
              <a:rPr lang="en-US" dirty="0"/>
              <a:t>What’s distinct about production monitoring?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5BB7A-08EA-9ABF-B6B8-842B588257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22776" y="2399774"/>
            <a:ext cx="2374367" cy="276999"/>
          </a:xfrm>
        </p:spPr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6C3CF-4E1E-26A8-EBEC-7C0AB3B495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7307" y="2399774"/>
            <a:ext cx="2587332" cy="276999"/>
          </a:xfrm>
        </p:spPr>
        <p:txBody>
          <a:bodyPr/>
          <a:lstStyle/>
          <a:p>
            <a:r>
              <a:rPr lang="en-US" dirty="0"/>
              <a:t>.NET Aspire Viewer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C6B98-B057-33F2-0378-673B17F1C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3203382"/>
            <a:ext cx="4511136" cy="137883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Real-time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Runs locally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Simplicity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OTLP Native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No cost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ED5C9-9055-48F7-F9D8-528750EB80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341695"/>
            <a:ext cx="4810186" cy="257301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High availability cloud service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Robust data storage and query layer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Recording Rules, Alerting Engine, and Action Groups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Full stack (Infra + App)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OOB Experiences and Custom Dashboarding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Central configuration for governance and at-scale management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Supports security protocols such as data encryption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Advanced Diagnostics (Profiling, AIOps,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Extensive Integrations with Slack, ServiceNow, Grafana, etc.</a:t>
            </a:r>
          </a:p>
        </p:txBody>
      </p:sp>
      <p:pic>
        <p:nvPicPr>
          <p:cNvPr id="1026" name="Picture 2" descr="cVation | An introduction to .NET Aspire">
            <a:extLst>
              <a:ext uri="{FF2B5EF4-FFF2-40B4-BE49-F238E27FC236}">
                <a16:creationId xmlns:a16="http://schemas.microsoft.com/office/drawing/2014/main" id="{DAC84FB4-37DA-E8D1-6E3D-064B0627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22037" r="27536" b="30648"/>
          <a:stretch/>
        </p:blipFill>
        <p:spPr bwMode="auto">
          <a:xfrm>
            <a:off x="570677" y="2143895"/>
            <a:ext cx="868296" cy="78875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1028" name="Picture 4" descr="Pricing - Azure Monitor | Microsoft Azure">
            <a:extLst>
              <a:ext uri="{FF2B5EF4-FFF2-40B4-BE49-F238E27FC236}">
                <a16:creationId xmlns:a16="http://schemas.microsoft.com/office/drawing/2014/main" id="{17D23A19-AED7-18CB-FC28-2BCA40C58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47" y="2143336"/>
            <a:ext cx="1656229" cy="86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397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E1FE2-EFDF-CF55-F83C-A6FF41343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2A97-EADB-4D71-7A5F-CBA575235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Azure Monitor Data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2777A-4986-AE10-606A-E5F3119E57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4085518"/>
            <a:ext cx="4208792" cy="553998"/>
          </a:xfrm>
        </p:spPr>
        <p:txBody>
          <a:bodyPr/>
          <a:lstStyle/>
          <a:p>
            <a:r>
              <a:rPr lang="en-US" dirty="0"/>
              <a:t>Metrics (Azure Monitor Workspace)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94B5B-B168-375D-762D-62A7BE0E0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4595094"/>
            <a:ext cx="3573130" cy="1378839"/>
          </a:xfrm>
        </p:spPr>
        <p:txBody>
          <a:bodyPr/>
          <a:lstStyle/>
          <a:p>
            <a:r>
              <a:rPr lang="en-US" dirty="0"/>
              <a:t>Scales up to 50 million active time series</a:t>
            </a:r>
          </a:p>
          <a:p>
            <a:r>
              <a:rPr lang="en-US" dirty="0"/>
              <a:t>50 GB data ingestion per minute</a:t>
            </a:r>
          </a:p>
          <a:p>
            <a:r>
              <a:rPr lang="en-US" dirty="0"/>
              <a:t>Data retention up to 18 months</a:t>
            </a:r>
          </a:p>
          <a:p>
            <a:r>
              <a:rPr lang="en-US" dirty="0"/>
              <a:t>Use </a:t>
            </a:r>
            <a:r>
              <a:rPr lang="en-US" dirty="0" err="1"/>
              <a:t>PromQL</a:t>
            </a:r>
            <a:r>
              <a:rPr lang="en-US" dirty="0"/>
              <a:t> + Grafana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5445C63-5061-F127-D79C-E3A75C2D5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987" y="1372194"/>
            <a:ext cx="6592901" cy="52167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5776DF-5493-C08B-C95E-17EE8D9425D3}"/>
              </a:ext>
            </a:extLst>
          </p:cNvPr>
          <p:cNvSpPr/>
          <p:nvPr/>
        </p:nvSpPr>
        <p:spPr bwMode="auto">
          <a:xfrm>
            <a:off x="5094514" y="1303037"/>
            <a:ext cx="6715847" cy="5351335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98C556-B1D7-BB64-1188-21D1853C4839}"/>
              </a:ext>
            </a:extLst>
          </p:cNvPr>
          <p:cNvSpPr txBox="1">
            <a:spLocks/>
          </p:cNvSpPr>
          <p:nvPr/>
        </p:nvSpPr>
        <p:spPr>
          <a:xfrm>
            <a:off x="570677" y="1638886"/>
            <a:ext cx="357313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Logs/Traces (Log Analytics)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2695A37-7D16-3DD2-AA3C-F287BE467E30}"/>
              </a:ext>
            </a:extLst>
          </p:cNvPr>
          <p:cNvSpPr txBox="1">
            <a:spLocks/>
          </p:cNvSpPr>
          <p:nvPr/>
        </p:nvSpPr>
        <p:spPr>
          <a:xfrm>
            <a:off x="570677" y="2148462"/>
            <a:ext cx="3573130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8575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Retention up to two years hot; 12 years archive</a:t>
            </a:r>
          </a:p>
          <a:p>
            <a:r>
              <a:rPr lang="en-US" dirty="0"/>
              <a:t>Up to 500,000 records per query</a:t>
            </a:r>
          </a:p>
          <a:p>
            <a:r>
              <a:rPr lang="en-US" dirty="0"/>
              <a:t>Scales up to 1,000 GB/day per App Insights Resource (or higher upon request).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768BF-E762-683F-F42C-325036BF6C66}"/>
              </a:ext>
            </a:extLst>
          </p:cNvPr>
          <p:cNvSpPr/>
          <p:nvPr/>
        </p:nvSpPr>
        <p:spPr bwMode="auto">
          <a:xfrm>
            <a:off x="7968343" y="2366682"/>
            <a:ext cx="714615" cy="227283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796FF07-4C79-6699-B9E9-E5AA919CA37E}"/>
              </a:ext>
            </a:extLst>
          </p:cNvPr>
          <p:cNvSpPr/>
          <p:nvPr/>
        </p:nvSpPr>
        <p:spPr bwMode="auto">
          <a:xfrm>
            <a:off x="7764715" y="1638886"/>
            <a:ext cx="1121869" cy="3261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EE85C1-2B49-DB56-4117-9514AC1DC3B8}"/>
              </a:ext>
            </a:extLst>
          </p:cNvPr>
          <p:cNvSpPr/>
          <p:nvPr/>
        </p:nvSpPr>
        <p:spPr bwMode="auto">
          <a:xfrm>
            <a:off x="9355015" y="2211754"/>
            <a:ext cx="574922" cy="539261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213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D1CA-321C-F3B4-DDAF-42E26172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79D96F-E6C7-94D5-A104-006BC6EF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0" y="2990008"/>
            <a:ext cx="4158362" cy="615553"/>
          </a:xfrm>
        </p:spPr>
        <p:txBody>
          <a:bodyPr/>
          <a:lstStyle/>
          <a:p>
            <a:r>
              <a:rPr lang="en-US" dirty="0"/>
              <a:t>Enablement</a:t>
            </a:r>
          </a:p>
        </p:txBody>
      </p:sp>
    </p:spTree>
    <p:extLst>
      <p:ext uri="{BB962C8B-B14F-4D97-AF65-F5344CB8AC3E}">
        <p14:creationId xmlns:p14="http://schemas.microsoft.com/office/powerpoint/2010/main" val="10349027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FA42-8CFB-352D-C77C-635FC2FF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F49B-A952-2445-31D0-C1D91477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Paths to Enablement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B38CA-CEA5-F738-FD51-BF5CE60E56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/>
              <a:t>Manual Instrumentation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48A6F-B6B5-55E6-F12F-3628D8F1DA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Auto-Instrumentation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54757-E073-AD29-3E6D-4BD33F849F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Native to Azure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At-scale enablement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7EB61D-4FEB-5B69-002F-1F01ED1549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Azure Monitor OpenTelemetry Distro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Get started with a single line of code.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F1418-EC41-6D47-7297-058473FC45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1337" t="2861" r="42553" b="10027"/>
          <a:stretch/>
        </p:blipFill>
        <p:spPr>
          <a:xfrm>
            <a:off x="652345" y="2821259"/>
            <a:ext cx="3431431" cy="293277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A9EBB-FD5D-7BD2-0B6B-1AECFFCE58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l="54276" t="2861" r="29404" b="10027"/>
          <a:stretch/>
        </p:blipFill>
        <p:spPr>
          <a:xfrm>
            <a:off x="3085742" y="2821259"/>
            <a:ext cx="998035" cy="2932770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15281D80-A44A-72E4-96E1-0059D72117BD}"/>
              </a:ext>
            </a:extLst>
          </p:cNvPr>
          <p:cNvSpPr/>
          <p:nvPr/>
        </p:nvSpPr>
        <p:spPr>
          <a:xfrm>
            <a:off x="3235598" y="4973541"/>
            <a:ext cx="208060" cy="208060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solidFill>
            <a:srgbClr val="FF5C39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BEF52-70E7-F505-1040-FC01342476C0}"/>
              </a:ext>
            </a:extLst>
          </p:cNvPr>
          <p:cNvSpPr txBox="1"/>
          <p:nvPr/>
        </p:nvSpPr>
        <p:spPr>
          <a:xfrm>
            <a:off x="647953" y="5987181"/>
            <a:ext cx="343143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      Public Preview Planned Sep 2024</a:t>
            </a:r>
          </a:p>
        </p:txBody>
      </p:sp>
      <p:sp>
        <p:nvSpPr>
          <p:cNvPr id="12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FA9F1FCB-BA46-BDEA-FAF7-4B9F7D470CE4}"/>
              </a:ext>
            </a:extLst>
          </p:cNvPr>
          <p:cNvSpPr/>
          <p:nvPr/>
        </p:nvSpPr>
        <p:spPr>
          <a:xfrm>
            <a:off x="692403" y="6006261"/>
            <a:ext cx="208060" cy="208060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solidFill>
            <a:srgbClr val="FF5C39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9E595C-6AFA-94B7-AAEB-2B3FDF8C4D0E}"/>
              </a:ext>
            </a:extLst>
          </p:cNvPr>
          <p:cNvSpPr/>
          <p:nvPr/>
        </p:nvSpPr>
        <p:spPr bwMode="auto">
          <a:xfrm>
            <a:off x="570677" y="2738453"/>
            <a:ext cx="3588573" cy="3557709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804099-92DF-7F42-3B31-1450ED766D6F}"/>
              </a:ext>
            </a:extLst>
          </p:cNvPr>
          <p:cNvSpPr txBox="1">
            <a:spLocks/>
          </p:cNvSpPr>
          <p:nvPr/>
        </p:nvSpPr>
        <p:spPr>
          <a:xfrm>
            <a:off x="4583261" y="5687828"/>
            <a:ext cx="4394843" cy="1713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OpenTelemetry Component (yellow)</a:t>
            </a:r>
          </a:p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Azure Component (magenta)</a:t>
            </a:r>
          </a:p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Distro Package Boundary (blue)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ED9571-069E-79C8-8EAF-B9B739360C65}"/>
              </a:ext>
            </a:extLst>
          </p:cNvPr>
          <p:cNvSpPr/>
          <p:nvPr/>
        </p:nvSpPr>
        <p:spPr>
          <a:xfrm>
            <a:off x="6162614" y="3062307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75BA9-6443-7B60-26BB-60AC15B0ADC1}"/>
              </a:ext>
            </a:extLst>
          </p:cNvPr>
          <p:cNvSpPr/>
          <p:nvPr/>
        </p:nvSpPr>
        <p:spPr>
          <a:xfrm>
            <a:off x="6237684" y="3131648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038E2-B377-6173-F7C0-87EF052EFC04}"/>
              </a:ext>
            </a:extLst>
          </p:cNvPr>
          <p:cNvSpPr/>
          <p:nvPr/>
        </p:nvSpPr>
        <p:spPr>
          <a:xfrm>
            <a:off x="6339723" y="3220079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DD9C62-36CA-75F7-AD82-36461B9AF32F}"/>
              </a:ext>
            </a:extLst>
          </p:cNvPr>
          <p:cNvSpPr/>
          <p:nvPr/>
        </p:nvSpPr>
        <p:spPr>
          <a:xfrm>
            <a:off x="6441762" y="3309915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940644-0D5A-E828-734C-D12A919EF465}"/>
              </a:ext>
            </a:extLst>
          </p:cNvPr>
          <p:cNvSpPr/>
          <p:nvPr/>
        </p:nvSpPr>
        <p:spPr>
          <a:xfrm>
            <a:off x="6534540" y="3405401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368BE-FAA9-C242-DAE6-2975B8C77F9E}"/>
              </a:ext>
            </a:extLst>
          </p:cNvPr>
          <p:cNvSpPr/>
          <p:nvPr/>
        </p:nvSpPr>
        <p:spPr>
          <a:xfrm>
            <a:off x="6618460" y="3500887"/>
            <a:ext cx="542999" cy="1884856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Instrumentation Libraries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F05CC5-F02D-03E2-0801-DBBB58DAE692}"/>
              </a:ext>
            </a:extLst>
          </p:cNvPr>
          <p:cNvSpPr/>
          <p:nvPr/>
        </p:nvSpPr>
        <p:spPr>
          <a:xfrm>
            <a:off x="7408357" y="2894923"/>
            <a:ext cx="4380788" cy="2684596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961E0-8609-1721-D4DA-FCB6BE51D9D0}"/>
              </a:ext>
            </a:extLst>
          </p:cNvPr>
          <p:cNvSpPr/>
          <p:nvPr/>
        </p:nvSpPr>
        <p:spPr>
          <a:xfrm>
            <a:off x="9025903" y="3861722"/>
            <a:ext cx="2064700" cy="665707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76" dirty="0" err="1">
                <a:solidFill>
                  <a:schemeClr val="tx1"/>
                </a:solidFill>
              </a:rPr>
              <a:t>OTel</a:t>
            </a:r>
            <a:endParaRPr lang="en-US" sz="1176" dirty="0">
              <a:solidFill>
                <a:schemeClr val="tx1"/>
              </a:solidFill>
            </a:endParaRPr>
          </a:p>
          <a:p>
            <a:r>
              <a:rPr lang="en-US" sz="1176" dirty="0">
                <a:solidFill>
                  <a:schemeClr val="tx1"/>
                </a:solidFill>
              </a:rPr>
              <a:t>Metrics</a:t>
            </a:r>
          </a:p>
          <a:p>
            <a:r>
              <a:rPr lang="en-US" sz="1176" dirty="0">
                <a:solidFill>
                  <a:schemeClr val="tx1"/>
                </a:solidFill>
              </a:rPr>
              <a:t>SDK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C558C0-C1F4-E5A1-1290-1A2B9891AE01}"/>
              </a:ext>
            </a:extLst>
          </p:cNvPr>
          <p:cNvSpPr/>
          <p:nvPr/>
        </p:nvSpPr>
        <p:spPr>
          <a:xfrm>
            <a:off x="9040472" y="4646239"/>
            <a:ext cx="2050131" cy="669871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76" err="1">
                <a:solidFill>
                  <a:schemeClr val="tx1"/>
                </a:solidFill>
              </a:rPr>
              <a:t>OTel</a:t>
            </a:r>
            <a:r>
              <a:rPr lang="en-US" sz="1176">
                <a:solidFill>
                  <a:schemeClr val="tx1"/>
                </a:solidFill>
              </a:rPr>
              <a:t> </a:t>
            </a:r>
          </a:p>
          <a:p>
            <a:r>
              <a:rPr lang="en-US" sz="1176">
                <a:solidFill>
                  <a:schemeClr val="tx1"/>
                </a:solidFill>
              </a:rPr>
              <a:t>Logging</a:t>
            </a:r>
          </a:p>
          <a:p>
            <a:r>
              <a:rPr lang="en-US" sz="1176">
                <a:solidFill>
                  <a:schemeClr val="tx1"/>
                </a:solidFill>
              </a:rPr>
              <a:t>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5D049E-1A15-38ED-477A-4809C06C4275}"/>
              </a:ext>
            </a:extLst>
          </p:cNvPr>
          <p:cNvSpPr/>
          <p:nvPr/>
        </p:nvSpPr>
        <p:spPr>
          <a:xfrm rot="5400000">
            <a:off x="10255025" y="4035513"/>
            <a:ext cx="2307752" cy="351334"/>
          </a:xfrm>
          <a:prstGeom prst="rect">
            <a:avLst/>
          </a:prstGeom>
          <a:solidFill>
            <a:schemeClr val="accent5"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76">
                <a:solidFill>
                  <a:schemeClr val="tx1"/>
                </a:solidFill>
              </a:rPr>
              <a:t>Azure Monitor Exporter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F331F-0E0B-BA3C-6E4F-9D088E35487F}"/>
              </a:ext>
            </a:extLst>
          </p:cNvPr>
          <p:cNvSpPr/>
          <p:nvPr/>
        </p:nvSpPr>
        <p:spPr>
          <a:xfrm>
            <a:off x="9006434" y="3073290"/>
            <a:ext cx="2087553" cy="664222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76" dirty="0" err="1">
                <a:solidFill>
                  <a:schemeClr val="tx1"/>
                </a:solidFill>
              </a:rPr>
              <a:t>OTel</a:t>
            </a:r>
            <a:endParaRPr lang="en-US" sz="1176" dirty="0">
              <a:solidFill>
                <a:schemeClr val="tx1"/>
              </a:solidFill>
            </a:endParaRPr>
          </a:p>
          <a:p>
            <a:r>
              <a:rPr lang="en-US" sz="1176" dirty="0">
                <a:solidFill>
                  <a:schemeClr val="tx1"/>
                </a:solidFill>
              </a:rPr>
              <a:t>Tracing</a:t>
            </a:r>
          </a:p>
          <a:p>
            <a:r>
              <a:rPr lang="en-US" sz="1176" dirty="0">
                <a:solidFill>
                  <a:schemeClr val="tx1"/>
                </a:solidFill>
              </a:rPr>
              <a:t>SDK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8916F0-A55E-12AC-5250-504AE944877A}"/>
              </a:ext>
            </a:extLst>
          </p:cNvPr>
          <p:cNvSpPr/>
          <p:nvPr/>
        </p:nvSpPr>
        <p:spPr>
          <a:xfrm>
            <a:off x="7799795" y="3059016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76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E3B089-333A-D35E-C5CB-22CDF97A8223}"/>
              </a:ext>
            </a:extLst>
          </p:cNvPr>
          <p:cNvSpPr/>
          <p:nvPr/>
        </p:nvSpPr>
        <p:spPr>
          <a:xfrm>
            <a:off x="7873389" y="3126994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76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3B7483-5BB4-6B7D-29C3-19AB9105438E}"/>
              </a:ext>
            </a:extLst>
          </p:cNvPr>
          <p:cNvSpPr/>
          <p:nvPr/>
        </p:nvSpPr>
        <p:spPr>
          <a:xfrm>
            <a:off x="7973422" y="3213687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76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22E97B-09CD-CAF3-4EFA-0E8D9D442229}"/>
              </a:ext>
            </a:extLst>
          </p:cNvPr>
          <p:cNvSpPr/>
          <p:nvPr/>
        </p:nvSpPr>
        <p:spPr>
          <a:xfrm>
            <a:off x="8073455" y="3301757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76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D16819-AB34-B050-1BE8-E6D12D424C4F}"/>
              </a:ext>
            </a:extLst>
          </p:cNvPr>
          <p:cNvSpPr/>
          <p:nvPr/>
        </p:nvSpPr>
        <p:spPr>
          <a:xfrm>
            <a:off x="8164409" y="3395365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176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3BF765-E7FC-2739-2BEF-ADD51E813778}"/>
              </a:ext>
            </a:extLst>
          </p:cNvPr>
          <p:cNvSpPr/>
          <p:nvPr/>
        </p:nvSpPr>
        <p:spPr>
          <a:xfrm>
            <a:off x="8246680" y="3488974"/>
            <a:ext cx="532325" cy="1847804"/>
          </a:xfrm>
          <a:prstGeom prst="rect">
            <a:avLst/>
          </a:prstGeom>
          <a:solidFill>
            <a:srgbClr val="FFD966">
              <a:alpha val="69804"/>
            </a:srgbClr>
          </a:solidFill>
          <a:ln w="38100">
            <a:solidFill>
              <a:srgbClr val="FFE69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76">
                <a:solidFill>
                  <a:schemeClr val="tx1"/>
                </a:solidFill>
              </a:rPr>
              <a:t>Instrumentation Libraries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6B4180-9F8E-5B0A-6581-AD55334223A2}"/>
              </a:ext>
            </a:extLst>
          </p:cNvPr>
          <p:cNvCxnSpPr>
            <a:cxnSpLocks/>
          </p:cNvCxnSpPr>
          <p:nvPr/>
        </p:nvCxnSpPr>
        <p:spPr>
          <a:xfrm flipH="1">
            <a:off x="8930960" y="5316110"/>
            <a:ext cx="684728" cy="513725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F7E719-C458-0381-4D3C-87AC4CA3B52F}"/>
              </a:ext>
            </a:extLst>
          </p:cNvPr>
          <p:cNvCxnSpPr>
            <a:cxnSpLocks/>
          </p:cNvCxnSpPr>
          <p:nvPr/>
        </p:nvCxnSpPr>
        <p:spPr>
          <a:xfrm flipH="1">
            <a:off x="9006434" y="4493734"/>
            <a:ext cx="2223416" cy="1637402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81F605E-5B53-7A17-2C0A-D8D1D1905E89}"/>
              </a:ext>
            </a:extLst>
          </p:cNvPr>
          <p:cNvSpPr/>
          <p:nvPr/>
        </p:nvSpPr>
        <p:spPr>
          <a:xfrm rot="16200000">
            <a:off x="9927196" y="3247990"/>
            <a:ext cx="600532" cy="297337"/>
          </a:xfrm>
          <a:prstGeom prst="rect">
            <a:avLst/>
          </a:prstGeom>
          <a:solidFill>
            <a:schemeClr val="accent5">
              <a:alpha val="7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86">
                <a:solidFill>
                  <a:schemeClr val="tx1"/>
                </a:solidFill>
              </a:rPr>
              <a:t>Sampling Processor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637F33-C3A4-9F81-AFFE-C43AEA5BAA7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8978104" y="5618195"/>
            <a:ext cx="1207150" cy="926549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756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2EC-472B-DAF6-3844-AE57F750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2217DD-C6F1-F3B3-B3B9-1E95D88750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78898" y="2233324"/>
            <a:ext cx="1555814" cy="276999"/>
          </a:xfrm>
        </p:spPr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5CD891D-869C-DB6F-566E-64C5818C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with OpenTelemetry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988985-8353-20BB-4BC1-658D346B52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78898" y="2676785"/>
            <a:ext cx="2243650" cy="2883866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+mn-lt"/>
              </a:rPr>
              <a:t>❶ Azure Monitor OpenTelemetry Distro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+mn-lt"/>
              </a:rPr>
              <a:t>❷ Native OTLP ingestion with AMA*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+mn-lt"/>
              </a:rPr>
              <a:t>❸ Direct OTLP ingestion*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+mn-lt"/>
              </a:rPr>
              <a:t>* In Development</a:t>
            </a:r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87D82-4546-1C8E-67F2-55A5293A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6" y="1451057"/>
            <a:ext cx="8610600" cy="46409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CC162-A5DD-02BB-1529-F801D31DC30F}"/>
              </a:ext>
            </a:extLst>
          </p:cNvPr>
          <p:cNvSpPr txBox="1"/>
          <p:nvPr/>
        </p:nvSpPr>
        <p:spPr>
          <a:xfrm>
            <a:off x="514920" y="2002492"/>
            <a:ext cx="506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❶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21AA4-829B-83C4-5BC6-D6BD546E16D4}"/>
              </a:ext>
            </a:extLst>
          </p:cNvPr>
          <p:cNvSpPr txBox="1"/>
          <p:nvPr/>
        </p:nvSpPr>
        <p:spPr>
          <a:xfrm>
            <a:off x="2750750" y="3877338"/>
            <a:ext cx="4669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37565-6BC3-FA64-9E97-FF90BA1CC716}"/>
              </a:ext>
            </a:extLst>
          </p:cNvPr>
          <p:cNvSpPr txBox="1"/>
          <p:nvPr/>
        </p:nvSpPr>
        <p:spPr>
          <a:xfrm>
            <a:off x="5732528" y="3600705"/>
            <a:ext cx="4669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❸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B705B4-C3E3-B956-0D02-8028A61BCAF0}"/>
              </a:ext>
            </a:extLst>
          </p:cNvPr>
          <p:cNvSpPr/>
          <p:nvPr/>
        </p:nvSpPr>
        <p:spPr bwMode="auto">
          <a:xfrm>
            <a:off x="514920" y="1372487"/>
            <a:ext cx="8740592" cy="4766260"/>
          </a:xfrm>
          <a:prstGeom prst="roundRect">
            <a:avLst>
              <a:gd name="adj" fmla="val 1796"/>
            </a:avLst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2116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22ADC-25C8-E501-D1C3-AC3B82A2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C8C8-076F-A061-AF6D-6193FE0C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How to get started in </a:t>
            </a:r>
            <a:r>
              <a:rPr lang="en-US" dirty="0" err="1"/>
              <a:t>eShop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FA2803-BE37-33DB-BCDD-F5BAD5973361}"/>
              </a:ext>
            </a:extLst>
          </p:cNvPr>
          <p:cNvGrpSpPr/>
          <p:nvPr/>
        </p:nvGrpSpPr>
        <p:grpSpPr>
          <a:xfrm>
            <a:off x="3166398" y="1949431"/>
            <a:ext cx="8621487" cy="1745910"/>
            <a:chOff x="-190780" y="1939377"/>
            <a:chExt cx="7867517" cy="1745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80FE41-5D3A-EFE5-A6F6-453CDBFA2757}"/>
                </a:ext>
              </a:extLst>
            </p:cNvPr>
            <p:cNvSpPr txBox="1"/>
            <p:nvPr/>
          </p:nvSpPr>
          <p:spPr>
            <a:xfrm>
              <a:off x="-190780" y="2207959"/>
              <a:ext cx="7867517" cy="1477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private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static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IHostApplicationBuilder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AddOpenTelemetryExporters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this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IHostApplicationBuilder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builder)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(!</a:t>
              </a:r>
              <a:r>
                <a:rPr lang="en-US" sz="1200" b="0" dirty="0" err="1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string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.IsNullOrEmpty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builder.Configuration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[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"APPLICATIONINSIGHTS_CONNECTION_STRING"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]))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{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   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builder.Services.AddOpenTelemetry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().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UseAzureMonitor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</a:t>
              </a:r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return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builder;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}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ED0883-2E1D-5CCB-8FF2-9941847DB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0780" y="1939377"/>
              <a:ext cx="1463523" cy="254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9AD4EB-44E2-B74E-B7DB-3E0300DA72C5}"/>
              </a:ext>
            </a:extLst>
          </p:cNvPr>
          <p:cNvGrpSpPr/>
          <p:nvPr/>
        </p:nvGrpSpPr>
        <p:grpSpPr>
          <a:xfrm>
            <a:off x="3107438" y="5109827"/>
            <a:ext cx="9015147" cy="1513288"/>
            <a:chOff x="529769" y="7090444"/>
            <a:chExt cx="9015147" cy="15132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F58CB6-4C1A-8154-E67B-B314FEA39551}"/>
                </a:ext>
              </a:extLst>
            </p:cNvPr>
            <p:cNvSpPr txBox="1"/>
            <p:nvPr/>
          </p:nvSpPr>
          <p:spPr>
            <a:xfrm>
              <a:off x="529769" y="7311070"/>
              <a:ext cx="9015147" cy="12926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 insights =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builder.AddConnectionString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"</a:t>
              </a:r>
              <a:r>
                <a:rPr lang="en-US" sz="1200" b="0" dirty="0" err="1">
                  <a:solidFill>
                    <a:srgbClr val="A31515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myInsightsResource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"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"APPLICATIONINSIGHTS_CONNECTION_STRING"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</a:br>
              <a:r>
                <a:rPr lang="en-US" sz="1200" b="0" dirty="0">
                  <a:solidFill>
                    <a:srgbClr val="008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// Services</a:t>
              </a:r>
              <a:endPara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200" b="0" dirty="0">
                  <a:solidFill>
                    <a:srgbClr val="0000FF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var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identityApi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 =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builder.AddProject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&lt;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Projects.Identity_API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&gt;(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"identity-</a:t>
              </a:r>
              <a:r>
                <a:rPr lang="en-US" sz="1200" b="0" dirty="0" err="1">
                  <a:solidFill>
                    <a:srgbClr val="A31515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api</a:t>
              </a:r>
              <a:r>
                <a:rPr lang="en-US" sz="1200" b="0" dirty="0">
                  <a:solidFill>
                    <a:srgbClr val="A31515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"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launchProfileName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    .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WithReference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(insights) </a:t>
              </a:r>
              <a:r>
                <a:rPr lang="en-US" sz="1200" b="0" dirty="0">
                  <a:solidFill>
                    <a:srgbClr val="00B05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// Copy/paste to each service in list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.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WithExternalHttpEndpoints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()</a:t>
              </a:r>
            </a:p>
            <a:p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    .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WithReference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(</a:t>
              </a:r>
              <a:r>
                <a:rPr lang="en-US" sz="1200" b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identityDb</a:t>
              </a:r>
              <a:r>
                <a:rPr lang="en-US" sz="1200" b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onsolas" panose="020B0609020204030204" pitchFamily="49" charset="0"/>
                </a:rPr>
                <a:t>);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FCBE9C-3C19-2562-0A8E-AB241CE8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69" y="7090444"/>
              <a:ext cx="1503016" cy="22062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FC6347-817A-73AD-EBCB-388031F904AB}"/>
              </a:ext>
            </a:extLst>
          </p:cNvPr>
          <p:cNvGrpSpPr/>
          <p:nvPr/>
        </p:nvGrpSpPr>
        <p:grpSpPr>
          <a:xfrm>
            <a:off x="171431" y="1389133"/>
            <a:ext cx="2662418" cy="5216002"/>
            <a:chOff x="197717" y="1319361"/>
            <a:chExt cx="2662418" cy="521600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AD9E44-523C-5D0C-7A66-81051148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6791"/>
            <a:stretch/>
          </p:blipFill>
          <p:spPr>
            <a:xfrm>
              <a:off x="197717" y="1319361"/>
              <a:ext cx="2662418" cy="172844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4D34C1-6C73-3A55-130A-B28AFC118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2854" b="38763"/>
            <a:stretch/>
          </p:blipFill>
          <p:spPr>
            <a:xfrm>
              <a:off x="197717" y="5058035"/>
              <a:ext cx="2662418" cy="147732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7499EF-25A4-DE37-D97E-84CD0188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1377"/>
            <a:stretch/>
          </p:blipFill>
          <p:spPr>
            <a:xfrm>
              <a:off x="197717" y="3047808"/>
              <a:ext cx="2662418" cy="201022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4CF0760-5069-C0C2-43B0-9384DA0201A7}"/>
              </a:ext>
            </a:extLst>
          </p:cNvPr>
          <p:cNvSpPr txBox="1"/>
          <p:nvPr/>
        </p:nvSpPr>
        <p:spPr>
          <a:xfrm>
            <a:off x="95481" y="3242287"/>
            <a:ext cx="449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❶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5F6AB2-DAAA-3B36-3ACC-B60D881D6D89}"/>
              </a:ext>
            </a:extLst>
          </p:cNvPr>
          <p:cNvSpPr/>
          <p:nvPr/>
        </p:nvSpPr>
        <p:spPr bwMode="auto">
          <a:xfrm>
            <a:off x="636182" y="4346899"/>
            <a:ext cx="2197667" cy="1888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8E607-4751-A2B8-635C-FA1A13B042A6}"/>
              </a:ext>
            </a:extLst>
          </p:cNvPr>
          <p:cNvSpPr/>
          <p:nvPr/>
        </p:nvSpPr>
        <p:spPr bwMode="auto">
          <a:xfrm>
            <a:off x="580841" y="5127807"/>
            <a:ext cx="2234698" cy="1888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CBA03-5222-E702-7C2B-1535D4B8DD26}"/>
              </a:ext>
            </a:extLst>
          </p:cNvPr>
          <p:cNvSpPr txBox="1"/>
          <p:nvPr/>
        </p:nvSpPr>
        <p:spPr>
          <a:xfrm>
            <a:off x="132321" y="4270490"/>
            <a:ext cx="4669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❷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CCAF3-ABFA-464D-6B5F-90F13DD606BF}"/>
              </a:ext>
            </a:extLst>
          </p:cNvPr>
          <p:cNvSpPr txBox="1"/>
          <p:nvPr/>
        </p:nvSpPr>
        <p:spPr>
          <a:xfrm>
            <a:off x="107942" y="5070948"/>
            <a:ext cx="42817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A003E-A6F9-31B9-D407-8662A545EEEC}"/>
              </a:ext>
            </a:extLst>
          </p:cNvPr>
          <p:cNvSpPr txBox="1"/>
          <p:nvPr/>
        </p:nvSpPr>
        <p:spPr>
          <a:xfrm>
            <a:off x="137317" y="6302180"/>
            <a:ext cx="44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295A81-5D23-7987-E89D-5F93475D5E18}"/>
              </a:ext>
            </a:extLst>
          </p:cNvPr>
          <p:cNvSpPr txBox="1"/>
          <p:nvPr/>
        </p:nvSpPr>
        <p:spPr>
          <a:xfrm>
            <a:off x="2788251" y="1318813"/>
            <a:ext cx="449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❶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C3FED0-6C74-E15C-0ABC-DE6322F7F2F4}"/>
              </a:ext>
            </a:extLst>
          </p:cNvPr>
          <p:cNvSpPr txBox="1"/>
          <p:nvPr/>
        </p:nvSpPr>
        <p:spPr>
          <a:xfrm>
            <a:off x="2770246" y="5057099"/>
            <a:ext cx="44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❹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6D516F-5425-9F4C-B758-2D4D179CEB10}"/>
              </a:ext>
            </a:extLst>
          </p:cNvPr>
          <p:cNvSpPr txBox="1"/>
          <p:nvPr/>
        </p:nvSpPr>
        <p:spPr>
          <a:xfrm>
            <a:off x="3166398" y="4126012"/>
            <a:ext cx="862148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ConnectionStrings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myInsightsResource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"YOUR_CONNECTION_STRING“  </a:t>
            </a:r>
            <a:r>
              <a:rPr lang="en-US" sz="1200" b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//Copy/paste from Application Insights Resource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EFB6522-A06C-52F7-09A4-8EE6F314E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398" y="3833996"/>
            <a:ext cx="1512864" cy="2919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E447BF1-B7B6-04C2-7559-D1556BA7FDC6}"/>
              </a:ext>
            </a:extLst>
          </p:cNvPr>
          <p:cNvSpPr txBox="1"/>
          <p:nvPr/>
        </p:nvSpPr>
        <p:spPr>
          <a:xfrm>
            <a:off x="2791709" y="1899502"/>
            <a:ext cx="46697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❷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09DD74-BBE3-7EBD-88C3-A726BAAFD41C}"/>
              </a:ext>
            </a:extLst>
          </p:cNvPr>
          <p:cNvSpPr txBox="1"/>
          <p:nvPr/>
        </p:nvSpPr>
        <p:spPr>
          <a:xfrm>
            <a:off x="2811108" y="3812080"/>
            <a:ext cx="428171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❸</a:t>
            </a:r>
          </a:p>
        </p:txBody>
      </p:sp>
      <p:pic>
        <p:nvPicPr>
          <p:cNvPr id="2056" name="Picture 8" descr="Nuget">
            <a:extLst>
              <a:ext uri="{FF2B5EF4-FFF2-40B4-BE49-F238E27FC236}">
                <a16:creationId xmlns:a16="http://schemas.microsoft.com/office/drawing/2014/main" id="{1E5BBF47-27E8-4BAF-1174-79EC5C1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38" y="1324641"/>
            <a:ext cx="433487" cy="42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ABCF4FE-B0F0-FF03-71D7-8C2F6228D972}"/>
              </a:ext>
            </a:extLst>
          </p:cNvPr>
          <p:cNvSpPr txBox="1"/>
          <p:nvPr/>
        </p:nvSpPr>
        <p:spPr>
          <a:xfrm>
            <a:off x="3639772" y="1417468"/>
            <a:ext cx="7865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Download Package </a:t>
            </a:r>
            <a:r>
              <a:rPr lang="en-US" sz="2000" dirty="0" err="1">
                <a:solidFill>
                  <a:schemeClr val="bg1"/>
                </a:solidFill>
              </a:rPr>
              <a:t>Azure.Monitor.OpenTelemetry.AspNetCore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1E5F2F4-2DA1-E689-9582-1C80E7AB6F43}"/>
              </a:ext>
            </a:extLst>
          </p:cNvPr>
          <p:cNvSpPr/>
          <p:nvPr/>
        </p:nvSpPr>
        <p:spPr bwMode="auto">
          <a:xfrm>
            <a:off x="594042" y="3319219"/>
            <a:ext cx="2197667" cy="1888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F43018-87A6-C378-FC4F-2925E923CABD}"/>
              </a:ext>
            </a:extLst>
          </p:cNvPr>
          <p:cNvSpPr/>
          <p:nvPr/>
        </p:nvSpPr>
        <p:spPr bwMode="auto">
          <a:xfrm>
            <a:off x="594041" y="6372514"/>
            <a:ext cx="2234698" cy="1888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816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541679a2-ed22-4b9b-9147-f1fd90555a64">
      <Terms xmlns="http://schemas.microsoft.com/office/infopath/2007/PartnerControls"/>
    </lcf76f155ced4ddcb4097134ff3c332f>
    <_Flow_SignoffStatus xmlns="541679a2-ed22-4b9b-9147-f1fd90555a64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B61C672ADB0C419ECBC863ACB2C6F4" ma:contentTypeVersion="21" ma:contentTypeDescription="Create a new document." ma:contentTypeScope="" ma:versionID="8f7cb581924875d950329be8bdf62844">
  <xsd:schema xmlns:xsd="http://www.w3.org/2001/XMLSchema" xmlns:xs="http://www.w3.org/2001/XMLSchema" xmlns:p="http://schemas.microsoft.com/office/2006/metadata/properties" xmlns:ns1="http://schemas.microsoft.com/sharepoint/v3" xmlns:ns2="541679a2-ed22-4b9b-9147-f1fd90555a64" xmlns:ns3="9d2b6eca-a2d7-436d-98ba-a8ee6d80dbcf" xmlns:ns4="230e9df3-be65-4c73-a93b-d1236ebd677e" targetNamespace="http://schemas.microsoft.com/office/2006/metadata/properties" ma:root="true" ma:fieldsID="19da6c144b32ba42b91818514d6cd6a8" ns1:_="" ns2:_="" ns3:_="" ns4:_="">
    <xsd:import namespace="http://schemas.microsoft.com/sharepoint/v3"/>
    <xsd:import namespace="541679a2-ed22-4b9b-9147-f1fd90555a64"/>
    <xsd:import namespace="9d2b6eca-a2d7-436d-98ba-a8ee6d80dbc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1679a2-ed22-4b9b-9147-f1fd90555a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8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b6eca-a2d7-436d-98ba-a8ee6d80db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03fa3178-e1d0-4346-8347-2dc64a02c452}" ma:internalName="TaxCatchAll" ma:showField="CatchAllData" ma:web="9d2b6eca-a2d7-436d-98ba-a8ee6d80db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330ED2-B630-4B9A-9209-DD044DC2DA61}">
  <ds:schemaRefs>
    <ds:schemaRef ds:uri="230e9df3-be65-4c73-a93b-d1236ebd677e"/>
    <ds:schemaRef ds:uri="541679a2-ed22-4b9b-9147-f1fd90555a64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d2b6eca-a2d7-436d-98ba-a8ee6d80dbc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CD985CD-9238-4E38-B914-A6D7A36A8B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1679a2-ed22-4b9b-9147-f1fd90555a64"/>
    <ds:schemaRef ds:uri="9d2b6eca-a2d7-436d-98ba-a8ee6d80dbcf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A29EC4-439C-4371-9301-0BEB14330D6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1364</Words>
  <Application>Microsoft Office PowerPoint</Application>
  <PresentationFormat>Widescreen</PresentationFormat>
  <Paragraphs>244</Paragraphs>
  <Slides>19</Slides>
  <Notes>17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Consolas</vt:lpstr>
      <vt:lpstr>Open Sans</vt:lpstr>
      <vt:lpstr>Segoe Sans Text</vt:lpstr>
      <vt:lpstr>Segoe UI</vt:lpstr>
      <vt:lpstr>Wingdings</vt:lpstr>
      <vt:lpstr>Azure 2023 Template</vt:lpstr>
      <vt:lpstr>Production Monitoring with Azure Monitor</vt:lpstr>
      <vt:lpstr>Agenda</vt:lpstr>
      <vt:lpstr>Production Monitoring</vt:lpstr>
      <vt:lpstr>What’s distinct about production monitoring?</vt:lpstr>
      <vt:lpstr>Azure Monitor Data Platform</vt:lpstr>
      <vt:lpstr>Enablement</vt:lpstr>
      <vt:lpstr>Paths to Enablement</vt:lpstr>
      <vt:lpstr>Data Collection with OpenTelemetry</vt:lpstr>
      <vt:lpstr>How to get started in eShop</vt:lpstr>
      <vt:lpstr>Demo: Enablement and Views</vt:lpstr>
      <vt:lpstr>PowerPoint Presentation</vt:lpstr>
      <vt:lpstr>Live metrics: Sample telemetry</vt:lpstr>
      <vt:lpstr>Live metrics: Aggregates</vt:lpstr>
      <vt:lpstr>Diagnostic Views</vt:lpstr>
      <vt:lpstr>Roadmap</vt:lpstr>
      <vt:lpstr>OpenTelemetry-based Collection</vt:lpstr>
      <vt:lpstr>Observability Roadmap 2024</vt:lpstr>
      <vt:lpstr>Resources</vt:lpstr>
      <vt:lpstr>.NET Aspire Developers Day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Monitoring with Azure Monitor</dc:title>
  <dc:subject/>
  <dc:creator/>
  <cp:keywords/>
  <dc:description/>
  <cp:lastModifiedBy/>
  <cp:revision>2</cp:revision>
  <dcterms:created xsi:type="dcterms:W3CDTF">2024-07-15T20:18:53Z</dcterms:created>
  <dcterms:modified xsi:type="dcterms:W3CDTF">2024-07-24T17:54:05Z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0x01010094B61C672ADB0C419ECBC863ACB2C6F4</vt:lpwstr>
  </property>
  <property fmtid="{D5CDD505-2E9C-101B-9397-08002B2CF9AE}" pid="3" name="MediaServiceImageTags">
    <vt:lpwstr/>
  </property>
</Properties>
</file>